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3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presProps" Target="presProps.xml" /><Relationship Id="rId42" Type="http://schemas.openxmlformats.org/officeDocument/2006/relationships/tableStyles" Target="tableStyles.xml" /><Relationship Id="rId4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23.12.2024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Траблшутинг инцидентов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60194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Объекты инфраструктуры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972966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A5F28A37-30C8-3830-4B3A-71088D821C5D}" type="slidenum">
              <a:rPr lang="ru-RU"/>
              <a:t/>
            </a:fld>
            <a:endParaRPr lang="ru-RU"/>
          </a:p>
        </p:txBody>
      </p:sp>
      <p:sp>
        <p:nvSpPr>
          <p:cNvPr id="171216327" name="Текст 17"/>
          <p:cNvSpPr txBox="1"/>
          <p:nvPr/>
        </p:nvSpPr>
        <p:spPr bwMode="auto">
          <a:xfrm>
            <a:off x="719136" y="562635"/>
            <a:ext cx="158181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Сетевые устройства</a:t>
            </a:r>
            <a:endParaRPr/>
          </a:p>
        </p:txBody>
      </p:sp>
      <p:sp>
        <p:nvSpPr>
          <p:cNvPr id="1028634401" name="Уровень текста 1…"/>
          <p:cNvSpPr txBox="1"/>
          <p:nvPr/>
        </p:nvSpPr>
        <p:spPr bwMode="auto">
          <a:xfrm flipH="0" flipV="0">
            <a:off x="719136" y="2181998"/>
            <a:ext cx="17682914" cy="38396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4800"/>
              <a:t>Хаб (репитор)</a:t>
            </a:r>
            <a:endParaRPr sz="4800"/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4800"/>
              <a:t>Коммутатор</a:t>
            </a:r>
            <a:endParaRPr sz="4800"/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4800"/>
              <a:t>Маршрутизатор</a:t>
            </a:r>
            <a:endParaRPr sz="4800"/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4800"/>
              <a:t>Фаервол</a:t>
            </a:r>
            <a:endParaRPr sz="4800"/>
          </a:p>
        </p:txBody>
      </p:sp>
      <p:pic>
        <p:nvPicPr>
          <p:cNvPr id="764143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479086" y="3580694"/>
            <a:ext cx="12786909" cy="6620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6997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36A154F2-6A56-8106-8891-225B132E208C}" type="slidenum">
              <a:rPr lang="ru-RU"/>
              <a:t/>
            </a:fld>
            <a:endParaRPr lang="ru-RU"/>
          </a:p>
        </p:txBody>
      </p:sp>
      <p:sp>
        <p:nvSpPr>
          <p:cNvPr id="515049451" name="Текст 17"/>
          <p:cNvSpPr txBox="1"/>
          <p:nvPr/>
        </p:nvSpPr>
        <p:spPr bwMode="auto">
          <a:xfrm>
            <a:off x="719136" y="562635"/>
            <a:ext cx="15811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Сетевые сегменты</a:t>
            </a:r>
            <a:endParaRPr/>
          </a:p>
        </p:txBody>
      </p:sp>
      <p:sp>
        <p:nvSpPr>
          <p:cNvPr id="1616151541" name="Уровень текста 1…"/>
          <p:cNvSpPr txBox="1"/>
          <p:nvPr/>
        </p:nvSpPr>
        <p:spPr bwMode="auto">
          <a:xfrm flipH="0" flipV="0">
            <a:off x="719136" y="2181998"/>
            <a:ext cx="17657354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Интернет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DMZ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LAN / VLAN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WAN </a:t>
            </a:r>
            <a:endParaRPr sz="4800"/>
          </a:p>
        </p:txBody>
      </p:sp>
      <p:pic>
        <p:nvPicPr>
          <p:cNvPr id="2987272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540416" y="2886390"/>
            <a:ext cx="13927272" cy="6834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05309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513A6EF7-8406-08A1-719B-F1B3EC58072F}" type="slidenum">
              <a:rPr lang="ru-RU"/>
              <a:t/>
            </a:fld>
            <a:endParaRPr lang="ru-RU"/>
          </a:p>
        </p:txBody>
      </p:sp>
      <p:sp>
        <p:nvSpPr>
          <p:cNvPr id="914531862" name="Текст 17"/>
          <p:cNvSpPr txBox="1"/>
          <p:nvPr/>
        </p:nvSpPr>
        <p:spPr bwMode="auto">
          <a:xfrm>
            <a:off x="719136" y="562635"/>
            <a:ext cx="157965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Объекты размещения приложений</a:t>
            </a:r>
            <a:endParaRPr/>
          </a:p>
        </p:txBody>
      </p:sp>
      <p:sp>
        <p:nvSpPr>
          <p:cNvPr id="616802690" name="Уровень текста 1…"/>
          <p:cNvSpPr txBox="1"/>
          <p:nvPr/>
        </p:nvSpPr>
        <p:spPr bwMode="auto">
          <a:xfrm flipH="0" flipV="0">
            <a:off x="719136" y="2181998"/>
            <a:ext cx="17627834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3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Датацентр</a:t>
            </a:r>
            <a:endParaRPr sz="4800"/>
          </a:p>
          <a:p>
            <a:pPr marL="394023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Bare-metal сервер</a:t>
            </a:r>
            <a:endParaRPr sz="4800"/>
          </a:p>
          <a:p>
            <a:pPr marL="394023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Виртуальная машина</a:t>
            </a:r>
            <a:endParaRPr sz="4800"/>
          </a:p>
          <a:p>
            <a:pPr marL="394023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Гипервизор</a:t>
            </a:r>
            <a:endParaRPr sz="4800"/>
          </a:p>
          <a:p>
            <a:pPr marL="394023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Система контейнеризации</a:t>
            </a:r>
            <a:endParaRPr sz="4800"/>
          </a:p>
          <a:p>
            <a:pPr marL="394023" lvl="0" indent="-394023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4800"/>
              <a:t>Система оркестрации</a:t>
            </a:r>
            <a:endParaRPr sz="4800"/>
          </a:p>
        </p:txBody>
      </p:sp>
      <p:pic>
        <p:nvPicPr>
          <p:cNvPr id="105805474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744448" y="6408703"/>
            <a:ext cx="5105399" cy="4124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587967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3A2FFF5-538B-8CAA-B5E7-CBD12BCDC196}" type="slidenum">
              <a:rPr lang="ru-RU"/>
              <a:t/>
            </a:fld>
            <a:endParaRPr lang="ru-RU"/>
          </a:p>
        </p:txBody>
      </p:sp>
      <p:sp>
        <p:nvSpPr>
          <p:cNvPr id="1831064641" name="Текст 17"/>
          <p:cNvSpPr txBox="1"/>
          <p:nvPr/>
        </p:nvSpPr>
        <p:spPr bwMode="auto">
          <a:xfrm>
            <a:off x="719136" y="562635"/>
            <a:ext cx="158052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Программное обеспечение</a:t>
            </a:r>
            <a:endParaRPr/>
          </a:p>
        </p:txBody>
      </p:sp>
      <p:sp>
        <p:nvSpPr>
          <p:cNvPr id="26196405" name="Уровень текста 1…"/>
          <p:cNvSpPr txBox="1"/>
          <p:nvPr/>
        </p:nvSpPr>
        <p:spPr bwMode="auto">
          <a:xfrm flipH="0" flipV="0">
            <a:off x="719136" y="2181998"/>
            <a:ext cx="17649074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2" lvl="0" indent="-394022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Классическое приложение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394022" lvl="0" indent="-394022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Контейнеризованная нагрузка</a:t>
            </a:r>
            <a:endParaRPr sz="4800"/>
          </a:p>
        </p:txBody>
      </p:sp>
      <p:pic>
        <p:nvPicPr>
          <p:cNvPr id="13393253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744449" y="6408703"/>
            <a:ext cx="5105399" cy="4124324"/>
          </a:xfrm>
          <a:prstGeom prst="rect">
            <a:avLst/>
          </a:prstGeom>
        </p:spPr>
      </p:pic>
      <p:pic>
        <p:nvPicPr>
          <p:cNvPr id="10144471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855347" y="7874352"/>
            <a:ext cx="2495549" cy="151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172077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8309C954-8516-1C81-9DAF-EEDA72AFA8E1}" type="slidenum">
              <a:rPr lang="ru-RU"/>
              <a:t/>
            </a:fld>
            <a:endParaRPr lang="ru-RU"/>
          </a:p>
        </p:txBody>
      </p:sp>
      <p:sp>
        <p:nvSpPr>
          <p:cNvPr id="1674953277" name="Текст 17"/>
          <p:cNvSpPr txBox="1"/>
          <p:nvPr/>
        </p:nvSpPr>
        <p:spPr bwMode="auto">
          <a:xfrm>
            <a:off x="719136" y="562635"/>
            <a:ext cx="15819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Инфраструктурное ПО</a:t>
            </a:r>
            <a:endParaRPr/>
          </a:p>
        </p:txBody>
      </p:sp>
      <p:sp>
        <p:nvSpPr>
          <p:cNvPr id="1044807539" name="Уровень текста 1…"/>
          <p:cNvSpPr txBox="1"/>
          <p:nvPr/>
        </p:nvSpPr>
        <p:spPr bwMode="auto">
          <a:xfrm flipH="0" flipV="0">
            <a:off x="719136" y="2181998"/>
            <a:ext cx="17671754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Контроллер домена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DNS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-сервер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Балансировщик нагрузки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Файловые сервер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Облачное (объектное) хранилище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CDN ресурсы</a:t>
            </a:r>
            <a:endParaRPr sz="4800"/>
          </a:p>
        </p:txBody>
      </p:sp>
      <p:pic>
        <p:nvPicPr>
          <p:cNvPr id="172401855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744448" y="6408703"/>
            <a:ext cx="5105399" cy="4124324"/>
          </a:xfrm>
          <a:prstGeom prst="rect">
            <a:avLst/>
          </a:prstGeom>
        </p:spPr>
      </p:pic>
      <p:pic>
        <p:nvPicPr>
          <p:cNvPr id="12954684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855347" y="7874352"/>
            <a:ext cx="2495549" cy="1514475"/>
          </a:xfrm>
          <a:prstGeom prst="rect">
            <a:avLst/>
          </a:prstGeom>
        </p:spPr>
      </p:pic>
      <p:pic>
        <p:nvPicPr>
          <p:cNvPr id="13162331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254944" y="806184"/>
            <a:ext cx="9028010" cy="3965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879363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F9CF495F-8546-B314-4151-A8834048F202}" type="slidenum">
              <a:rPr lang="ru-RU"/>
              <a:t/>
            </a:fld>
            <a:endParaRPr lang="ru-RU"/>
          </a:p>
        </p:txBody>
      </p:sp>
      <p:sp>
        <p:nvSpPr>
          <p:cNvPr id="799322650" name="Текст 17"/>
          <p:cNvSpPr txBox="1"/>
          <p:nvPr/>
        </p:nvSpPr>
        <p:spPr bwMode="auto">
          <a:xfrm>
            <a:off x="719136" y="562635"/>
            <a:ext cx="158304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</a:t>
            </a:r>
            <a:r>
              <a:rPr sz="6000" b="1"/>
              <a:t> для мониторинга</a:t>
            </a:r>
            <a:endParaRPr sz="6000" b="1"/>
          </a:p>
        </p:txBody>
      </p:sp>
      <p:sp>
        <p:nvSpPr>
          <p:cNvPr id="1330311583" name="Уровень текста 1…"/>
          <p:cNvSpPr txBox="1"/>
          <p:nvPr/>
        </p:nvSpPr>
        <p:spPr bwMode="auto">
          <a:xfrm flipH="0" flipV="0">
            <a:off x="719136" y="2181998"/>
            <a:ext cx="17685434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Агенты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для сбора телеметрии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Системы визуализации метрик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ELK-подобные системы</a:t>
            </a:r>
            <a:endParaRPr sz="4800"/>
          </a:p>
        </p:txBody>
      </p:sp>
      <p:pic>
        <p:nvPicPr>
          <p:cNvPr id="187868019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636396" y="8160102"/>
            <a:ext cx="3577352" cy="2170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579412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10D7D53-F8E0-753C-1C86-36C1E3A1ED3E}" type="slidenum">
              <a:rPr lang="ru-RU"/>
              <a:t/>
            </a:fld>
            <a:endParaRPr lang="ru-RU"/>
          </a:p>
        </p:txBody>
      </p:sp>
      <p:sp>
        <p:nvSpPr>
          <p:cNvPr id="1117568005" name="Текст 17"/>
          <p:cNvSpPr txBox="1"/>
          <p:nvPr/>
        </p:nvSpPr>
        <p:spPr bwMode="auto">
          <a:xfrm>
            <a:off x="719136" y="562635"/>
            <a:ext cx="158347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</a:t>
            </a:r>
            <a:r>
              <a:rPr sz="6000" b="1"/>
              <a:t> для безопасности</a:t>
            </a:r>
            <a:endParaRPr sz="6000" b="1"/>
          </a:p>
        </p:txBody>
      </p:sp>
      <p:sp>
        <p:nvSpPr>
          <p:cNvPr id="962683096" name="Уровень текста 1…"/>
          <p:cNvSpPr txBox="1"/>
          <p:nvPr/>
        </p:nvSpPr>
        <p:spPr bwMode="auto">
          <a:xfrm flipH="0" flipV="0">
            <a:off x="719136" y="2181998"/>
            <a:ext cx="17684714" cy="43163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Антивирус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Межсетевой экран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Платформа управления уязвимостями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Криптошлюз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VPN-сервер</a:t>
            </a:r>
            <a:endParaRPr sz="4800"/>
          </a:p>
        </p:txBody>
      </p:sp>
      <p:pic>
        <p:nvPicPr>
          <p:cNvPr id="162269741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4636395" y="8160102"/>
            <a:ext cx="3577352" cy="2170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2301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42573652-5EF9-CC7D-5F33-3F53903720D6}" type="slidenum">
              <a:rPr lang="ru-RU"/>
              <a:t/>
            </a:fld>
            <a:endParaRPr lang="ru-RU"/>
          </a:p>
        </p:txBody>
      </p:sp>
      <p:sp>
        <p:nvSpPr>
          <p:cNvPr id="1041975704" name="Текст 17"/>
          <p:cNvSpPr txBox="1"/>
          <p:nvPr/>
        </p:nvSpPr>
        <p:spPr bwMode="auto">
          <a:xfrm>
            <a:off x="719136" y="562635"/>
            <a:ext cx="158401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Базы данных</a:t>
            </a:r>
            <a:endParaRPr sz="6000" b="1"/>
          </a:p>
        </p:txBody>
      </p:sp>
      <p:sp>
        <p:nvSpPr>
          <p:cNvPr id="1246702434" name="Уровень текста 1…"/>
          <p:cNvSpPr txBox="1"/>
          <p:nvPr/>
        </p:nvSpPr>
        <p:spPr bwMode="auto">
          <a:xfrm flipH="0" flipV="0">
            <a:off x="719136" y="2181998"/>
            <a:ext cx="17704154" cy="49637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Реляционные СУБД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Нереляционные СУБД (NoSQL)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Объектные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Графовые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Документо-ориентированные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Столбцовые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Im-memory</a:t>
            </a:r>
            <a:endParaRPr sz="3600"/>
          </a:p>
        </p:txBody>
      </p:sp>
      <p:pic>
        <p:nvPicPr>
          <p:cNvPr id="12130724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081248" y="7570786"/>
            <a:ext cx="3200398" cy="2647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561687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1177CF5E-718A-D533-9586-61D28E46BDCB}" type="slidenum">
              <a:rPr lang="ru-RU"/>
              <a:t/>
            </a:fld>
            <a:endParaRPr lang="ru-RU"/>
          </a:p>
        </p:txBody>
      </p:sp>
      <p:sp>
        <p:nvSpPr>
          <p:cNvPr id="733598315" name="Текст 17"/>
          <p:cNvSpPr txBox="1"/>
          <p:nvPr/>
        </p:nvSpPr>
        <p:spPr bwMode="auto">
          <a:xfrm>
            <a:off x="719136" y="562635"/>
            <a:ext cx="158484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Кэши</a:t>
            </a:r>
            <a:endParaRPr sz="6000" b="1"/>
          </a:p>
        </p:txBody>
      </p:sp>
      <p:sp>
        <p:nvSpPr>
          <p:cNvPr id="1560897249" name="Уровень текста 1…"/>
          <p:cNvSpPr txBox="1"/>
          <p:nvPr/>
        </p:nvSpPr>
        <p:spPr bwMode="auto">
          <a:xfrm flipH="0" flipV="0">
            <a:off x="719136" y="2181998"/>
            <a:ext cx="17708474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Файловый кэш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In-memory кэш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Распределенный кэш</a:t>
            </a:r>
            <a:endParaRPr sz="4800"/>
          </a:p>
        </p:txBody>
      </p:sp>
      <p:pic>
        <p:nvPicPr>
          <p:cNvPr id="18897444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081249" y="7570787"/>
            <a:ext cx="3200400" cy="2647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215751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инцидент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Причины и триггеры сбоев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объекты инфраструктуры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Узкие места информационных систем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Ход траблшутинга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Полезные инсайды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66866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3DC0B0DF-FB55-4FBD-2B38-E4985C53CE6B}" type="slidenum">
              <a:rPr lang="ru-RU"/>
              <a:t/>
            </a:fld>
            <a:endParaRPr lang="ru-RU"/>
          </a:p>
        </p:txBody>
      </p:sp>
      <p:sp>
        <p:nvSpPr>
          <p:cNvPr id="1762730823" name="Текст 17"/>
          <p:cNvSpPr txBox="1"/>
          <p:nvPr/>
        </p:nvSpPr>
        <p:spPr bwMode="auto">
          <a:xfrm>
            <a:off x="719136" y="562635"/>
            <a:ext cx="15846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Транспорт</a:t>
            </a:r>
            <a:endParaRPr sz="6000" b="1"/>
          </a:p>
        </p:txBody>
      </p:sp>
      <p:sp>
        <p:nvSpPr>
          <p:cNvPr id="1017313134" name="Уровень текста 1…"/>
          <p:cNvSpPr txBox="1"/>
          <p:nvPr/>
        </p:nvSpPr>
        <p:spPr bwMode="auto">
          <a:xfrm flipH="0" flipV="0">
            <a:off x="719136" y="2181998"/>
            <a:ext cx="17707394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Очередь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Брокер сообщений</a:t>
            </a:r>
            <a:endParaRPr sz="4800"/>
          </a:p>
        </p:txBody>
      </p:sp>
      <p:pic>
        <p:nvPicPr>
          <p:cNvPr id="77951710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776074" y="8113712"/>
            <a:ext cx="6724649" cy="175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2704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FB280B1-37DE-5C27-913A-35F3909C25CD}" type="slidenum">
              <a:rPr lang="ru-RU"/>
              <a:t/>
            </a:fld>
            <a:endParaRPr lang="ru-RU"/>
          </a:p>
        </p:txBody>
      </p:sp>
      <p:sp>
        <p:nvSpPr>
          <p:cNvPr id="1983840765" name="Текст 17"/>
          <p:cNvSpPr txBox="1"/>
          <p:nvPr/>
        </p:nvSpPr>
        <p:spPr bwMode="auto">
          <a:xfrm>
            <a:off x="719136" y="562635"/>
            <a:ext cx="158538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Роли приложений</a:t>
            </a:r>
            <a:endParaRPr sz="6000" b="1"/>
          </a:p>
        </p:txBody>
      </p:sp>
      <p:sp>
        <p:nvSpPr>
          <p:cNvPr id="1878420797" name="Уровень текста 1…"/>
          <p:cNvSpPr txBox="1"/>
          <p:nvPr/>
        </p:nvSpPr>
        <p:spPr bwMode="auto">
          <a:xfrm flipH="0" flipV="0">
            <a:off x="719136" y="2181998"/>
            <a:ext cx="17710274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Мастер (primary)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Реплика (slave, secondary)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Инстанс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Нода кластера</a:t>
            </a:r>
            <a:endParaRPr sz="4800"/>
          </a:p>
        </p:txBody>
      </p:sp>
      <p:pic>
        <p:nvPicPr>
          <p:cNvPr id="10095120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803049" y="4737061"/>
            <a:ext cx="10097724" cy="5238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80583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Узкие места систем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45148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7EB5C6D-5190-6CD4-09F9-2ED06034E089}" type="slidenum">
              <a:rPr lang="ru-RU"/>
              <a:t/>
            </a:fld>
            <a:endParaRPr lang="ru-RU"/>
          </a:p>
        </p:txBody>
      </p:sp>
      <p:sp>
        <p:nvSpPr>
          <p:cNvPr id="2085909291" name="Текст 17"/>
          <p:cNvSpPr txBox="1"/>
          <p:nvPr/>
        </p:nvSpPr>
        <p:spPr bwMode="auto">
          <a:xfrm>
            <a:off x="719136" y="562635"/>
            <a:ext cx="157800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Bottleneck</a:t>
            </a:r>
            <a:endParaRPr/>
          </a:p>
        </p:txBody>
      </p:sp>
      <p:sp>
        <p:nvSpPr>
          <p:cNvPr id="542283103" name="Уровень текста 1…"/>
          <p:cNvSpPr txBox="1"/>
          <p:nvPr/>
        </p:nvSpPr>
        <p:spPr bwMode="auto">
          <a:xfrm flipH="0" flipV="0">
            <a:off x="719136" y="2181999"/>
            <a:ext cx="16890240" cy="65247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Bottleneck</a:t>
            </a:r>
            <a:r>
              <a:rPr sz="48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(бутылочное горлышко, узкое место) – это </a:t>
            </a:r>
            <a:r>
              <a:rPr sz="48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ограничение системы</a:t>
            </a:r>
            <a:r>
              <a:rPr sz="48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, при котором теряется доля производительности или пропускной возможности системы.</a:t>
            </a:r>
            <a:endParaRPr sz="4800" b="0" i="0" u="none"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48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Подобные ограничения мешают системе достигать своих целей максимально эффективно.</a:t>
            </a:r>
            <a:endParaRPr sz="4800">
              <a:solidFill>
                <a:schemeClr val="tx1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Bottleneck – это часть системы, которая не позволяет ей </a:t>
            </a:r>
            <a:r>
              <a:rPr sz="3600" b="1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масштабироваться</a:t>
            </a:r>
            <a:r>
              <a:rPr sz="36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3600">
              <a:solidFill>
                <a:schemeClr val="tx1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Bottleneck – это тот </a:t>
            </a:r>
            <a:r>
              <a:rPr sz="3600" b="1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ресурс</a:t>
            </a:r>
            <a:r>
              <a:rPr sz="36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, в который система в первую очередь </a:t>
            </a:r>
            <a:r>
              <a:rPr sz="3600" b="1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“упрётся”</a:t>
            </a:r>
            <a:r>
              <a:rPr sz="3600" b="0" i="0" u="none"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3600">
              <a:solidFill>
                <a:schemeClr val="tx1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175782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E800DBA-EDDF-9938-3E6F-50EC50206956}" type="slidenum">
              <a:rPr lang="ru-RU"/>
              <a:t/>
            </a:fld>
            <a:endParaRPr lang="ru-RU"/>
          </a:p>
        </p:txBody>
      </p:sp>
      <p:sp>
        <p:nvSpPr>
          <p:cNvPr id="1651271128" name="Текст 17"/>
          <p:cNvSpPr txBox="1"/>
          <p:nvPr/>
        </p:nvSpPr>
        <p:spPr bwMode="auto">
          <a:xfrm>
            <a:off x="719136" y="562635"/>
            <a:ext cx="157893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Классические узкие места</a:t>
            </a:r>
            <a:endParaRPr/>
          </a:p>
        </p:txBody>
      </p:sp>
      <p:sp>
        <p:nvSpPr>
          <p:cNvPr id="574045564" name="Уровень текста 1…"/>
          <p:cNvSpPr txBox="1"/>
          <p:nvPr/>
        </p:nvSpPr>
        <p:spPr bwMode="auto">
          <a:xfrm flipH="0" flipV="0">
            <a:off x="719136" y="2181999"/>
            <a:ext cx="16891679" cy="436677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Железо (CPU, RAM, диск, сеть)</a:t>
            </a:r>
            <a:endParaRPr sz="48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Кол-во тредов/потоков/воркеров</a:t>
            </a:r>
            <a:endParaRPr sz="48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Архитектурные ограничения ПО</a:t>
            </a:r>
            <a:endParaRPr sz="48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Stateful-хранилища</a:t>
            </a:r>
            <a:endParaRPr sz="4800">
              <a:solidFill>
                <a:schemeClr val="tx1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1358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7BBA7F4-599D-1084-344A-D8F2394167D9}" type="slidenum">
              <a:rPr lang="ru-RU"/>
              <a:t/>
            </a:fld>
            <a:endParaRPr lang="ru-RU"/>
          </a:p>
        </p:txBody>
      </p:sp>
      <p:sp>
        <p:nvSpPr>
          <p:cNvPr id="1626949767" name="Текст 17"/>
          <p:cNvSpPr txBox="1"/>
          <p:nvPr/>
        </p:nvSpPr>
        <p:spPr bwMode="auto">
          <a:xfrm>
            <a:off x="719136" y="562635"/>
            <a:ext cx="157940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Как бороться?</a:t>
            </a:r>
            <a:endParaRPr/>
          </a:p>
        </p:txBody>
      </p:sp>
      <p:sp>
        <p:nvSpPr>
          <p:cNvPr id="468015315" name="Уровень текста 1…"/>
          <p:cNvSpPr txBox="1"/>
          <p:nvPr/>
        </p:nvSpPr>
        <p:spPr bwMode="auto">
          <a:xfrm flipH="0" flipV="0">
            <a:off x="719136" y="2181999"/>
            <a:ext cx="10273137" cy="436677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Железо (CPU, RAM, диск, сеть)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Кол-во тредов/потоков/воркеров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Архитектурные ограничения ПО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Stateful-хранилища</a:t>
            </a:r>
            <a:endParaRPr sz="4800"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sp>
        <p:nvSpPr>
          <p:cNvPr id="2144635607" name=""/>
          <p:cNvSpPr/>
          <p:nvPr/>
        </p:nvSpPr>
        <p:spPr bwMode="auto">
          <a:xfrm flipH="0" flipV="0">
            <a:off x="10208371" y="4244620"/>
            <a:ext cx="687916" cy="1099962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accent2">
              <a:lumMod val="75000"/>
              <a:alpha val="0"/>
            </a:schemeClr>
          </a:solidFill>
          <a:ln w="57150" cap="flat">
            <a:solidFill>
              <a:schemeClr val="tx1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1030226986" name=""/>
          <p:cNvSpPr/>
          <p:nvPr/>
        </p:nvSpPr>
        <p:spPr bwMode="auto">
          <a:xfrm flipH="0" flipV="0">
            <a:off x="10208371" y="2251426"/>
            <a:ext cx="687915" cy="1993194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accent2">
              <a:lumMod val="75000"/>
              <a:alpha val="0"/>
            </a:schemeClr>
          </a:solidFill>
          <a:ln w="57150" cap="flat">
            <a:solidFill>
              <a:schemeClr val="tx1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542079659" name=""/>
          <p:cNvSpPr/>
          <p:nvPr/>
        </p:nvSpPr>
        <p:spPr bwMode="auto">
          <a:xfrm flipH="0" flipV="0">
            <a:off x="10208371" y="5344583"/>
            <a:ext cx="687915" cy="1099962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accent2">
              <a:lumMod val="75000"/>
              <a:alpha val="0"/>
            </a:schemeClr>
          </a:solidFill>
          <a:ln w="57150" cap="flat">
            <a:solidFill>
              <a:schemeClr val="tx1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1497477102" name="Уровень текста 1…"/>
          <p:cNvSpPr txBox="1"/>
          <p:nvPr/>
        </p:nvSpPr>
        <p:spPr bwMode="auto">
          <a:xfrm flipH="0" flipV="0">
            <a:off x="11338340" y="2470101"/>
            <a:ext cx="7840176" cy="397444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Горизонтальное масштабирование</a:t>
            </a:r>
            <a:endParaRPr sz="48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cs typeface="Tinkoff Sans"/>
            </a:endParaRPr>
          </a:p>
          <a:p>
            <a:pPr>
              <a:lnSpc>
                <a:spcPct val="114999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Архитектурные паттерны</a:t>
            </a:r>
            <a:endParaRPr sz="48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cs typeface="Tinkoff Sans"/>
            </a:endParaRPr>
          </a:p>
          <a:p>
            <a:pPr>
              <a:lnSpc>
                <a:spcPct val="114999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Шардирование, репликация</a:t>
            </a:r>
            <a:endParaRPr sz="4800">
              <a:solidFill>
                <a:schemeClr val="tx1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908250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47E57E2-6C0B-EE6F-E371-6E3C1FD162DE}" type="slidenum">
              <a:rPr lang="ru-RU"/>
              <a:t/>
            </a:fld>
            <a:endParaRPr lang="ru-RU"/>
          </a:p>
        </p:txBody>
      </p:sp>
      <p:sp>
        <p:nvSpPr>
          <p:cNvPr id="1873562910" name="Текст 17"/>
          <p:cNvSpPr txBox="1"/>
          <p:nvPr/>
        </p:nvSpPr>
        <p:spPr bwMode="auto">
          <a:xfrm>
            <a:off x="719136" y="562635"/>
            <a:ext cx="157944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Шардирование</a:t>
            </a:r>
            <a:endParaRPr/>
          </a:p>
        </p:txBody>
      </p:sp>
      <p:sp>
        <p:nvSpPr>
          <p:cNvPr id="650514131" name="Уровень текста 1…"/>
          <p:cNvSpPr txBox="1"/>
          <p:nvPr/>
        </p:nvSpPr>
        <p:spPr bwMode="auto">
          <a:xfrm flipH="0" flipV="0">
            <a:off x="719136" y="2181998"/>
            <a:ext cx="10371083" cy="64357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Шардирование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(от англ. "shard" — осколок, фрагмент) — это техника горизонтального разделения данных, при которой одна большая база данных разбивается на несколько меньших, называемых "шардами".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Каждая из этих частей хранит только часть данных и функционирует как отдельная база.</a:t>
            </a:r>
            <a:endParaRPr sz="3600">
              <a:solidFill>
                <a:schemeClr val="tx1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sz="3600">
                <a:solidFill>
                  <a:schemeClr val="tx1"/>
                </a:solidFill>
                <a:latin typeface="Tinkoff Sans"/>
                <a:cs typeface="Tinkoff Sans"/>
              </a:rPr>
              <a:t>Шардирование может быть выполнено по диапазону значений, по хэш-функции, по географическому принципу или по каким-то кастомным правилам.</a:t>
            </a:r>
            <a:endParaRPr sz="3600">
              <a:solidFill>
                <a:schemeClr val="tx1"/>
              </a:solidFill>
              <a:latin typeface="Tinkoff Sans"/>
              <a:cs typeface="Tinkoff Sans"/>
            </a:endParaRPr>
          </a:p>
        </p:txBody>
      </p:sp>
      <p:pic>
        <p:nvPicPr>
          <p:cNvPr id="132547657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342812" y="1427162"/>
            <a:ext cx="6613887" cy="798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158453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A941948A-1370-6C72-E206-21AA96075995}" type="slidenum">
              <a:rPr lang="ru-RU"/>
              <a:t/>
            </a:fld>
            <a:endParaRPr lang="ru-RU"/>
          </a:p>
        </p:txBody>
      </p:sp>
      <p:sp>
        <p:nvSpPr>
          <p:cNvPr id="658967540" name="Текст 17"/>
          <p:cNvSpPr txBox="1"/>
          <p:nvPr/>
        </p:nvSpPr>
        <p:spPr bwMode="auto">
          <a:xfrm>
            <a:off x="719136" y="562635"/>
            <a:ext cx="157980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Репликация</a:t>
            </a:r>
            <a:endParaRPr/>
          </a:p>
        </p:txBody>
      </p:sp>
      <p:sp>
        <p:nvSpPr>
          <p:cNvPr id="1050076635" name="Уровень текста 1…"/>
          <p:cNvSpPr txBox="1"/>
          <p:nvPr/>
        </p:nvSpPr>
        <p:spPr bwMode="auto">
          <a:xfrm flipH="0" flipV="0">
            <a:off x="719136" y="2181998"/>
            <a:ext cx="10126283" cy="479798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Репликация </a:t>
            </a: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процесс копирования данных с одного узла (основной базы) на один или несколько других узлов (реплик). 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Все узлы хранят копии одних и тех же данных.</a:t>
            </a:r>
            <a:endParaRPr sz="3600"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>
                <a:latin typeface="Tinkoff Sans"/>
                <a:ea typeface="Tinkoff Sans"/>
                <a:cs typeface="Tinkoff Sans"/>
              </a:rPr>
              <a:t>Репликация бывает синхронной и асинхронной.</a:t>
            </a:r>
            <a:endParaRPr sz="3600"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>
                <a:latin typeface="Tinkoff Sans"/>
                <a:ea typeface="Tinkoff Sans"/>
                <a:cs typeface="Tinkoff Sans"/>
              </a:rPr>
              <a:t>Главный узел обычно определяется голосованием.</a:t>
            </a:r>
            <a:endParaRPr sz="3600"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16116313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79699" y="1204354"/>
            <a:ext cx="6327005" cy="8394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422064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Траблшутинг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72347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2AF4AE9-F4D1-83CA-1003-60F693D0A08E}" type="slidenum">
              <a:rPr lang="ru-RU"/>
              <a:t/>
            </a:fld>
            <a:endParaRPr lang="ru-RU"/>
          </a:p>
        </p:txBody>
      </p:sp>
      <p:sp>
        <p:nvSpPr>
          <p:cNvPr id="1502940880" name="Текст 17"/>
          <p:cNvSpPr txBox="1"/>
          <p:nvPr/>
        </p:nvSpPr>
        <p:spPr bwMode="auto">
          <a:xfrm>
            <a:off x="719136" y="562635"/>
            <a:ext cx="157587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Как ловить сбои?</a:t>
            </a:r>
            <a:endParaRPr/>
          </a:p>
        </p:txBody>
      </p:sp>
      <p:sp>
        <p:nvSpPr>
          <p:cNvPr id="68613968" name="Уровень текста 1…"/>
          <p:cNvSpPr txBox="1"/>
          <p:nvPr/>
        </p:nvSpPr>
        <p:spPr bwMode="auto">
          <a:xfrm flipH="0" flipV="0">
            <a:off x="719136" y="2181999"/>
            <a:ext cx="17611274" cy="31990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 время последних этапов тестирования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обращениям пользователей системы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алертам системы мониторинга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Инциденты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23966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CF4C728-839B-8DF9-3863-EC7829CF41A6}" type="slidenum">
              <a:rPr lang="ru-RU"/>
              <a:t/>
            </a:fld>
            <a:endParaRPr lang="ru-RU"/>
          </a:p>
        </p:txBody>
      </p:sp>
      <p:sp>
        <p:nvSpPr>
          <p:cNvPr id="54730674" name="Текст 17"/>
          <p:cNvSpPr txBox="1"/>
          <p:nvPr/>
        </p:nvSpPr>
        <p:spPr bwMode="auto">
          <a:xfrm>
            <a:off x="719136" y="562635"/>
            <a:ext cx="157663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Факторы риска</a:t>
            </a:r>
            <a:endParaRPr/>
          </a:p>
        </p:txBody>
      </p:sp>
      <p:pic>
        <p:nvPicPr>
          <p:cNvPr id="88302168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11849" y="1412684"/>
            <a:ext cx="13944600" cy="9333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70504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AB11E61-2B18-9562-3EC5-C41ACBE9AFAD}" type="slidenum">
              <a:rPr lang="ru-RU"/>
              <a:t/>
            </a:fld>
            <a:endParaRPr lang="ru-RU"/>
          </a:p>
        </p:txBody>
      </p:sp>
      <p:sp>
        <p:nvSpPr>
          <p:cNvPr id="316911220" name="Текст 17"/>
          <p:cNvSpPr txBox="1"/>
          <p:nvPr/>
        </p:nvSpPr>
        <p:spPr bwMode="auto">
          <a:xfrm>
            <a:off x="719136" y="562635"/>
            <a:ext cx="157987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Модель Bow-Tie</a:t>
            </a:r>
            <a:endParaRPr/>
          </a:p>
        </p:txBody>
      </p:sp>
      <p:pic>
        <p:nvPicPr>
          <p:cNvPr id="3286993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19136" y="2103437"/>
            <a:ext cx="18482979" cy="7326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23379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85A269A-E93D-DBBE-5762-A3A19FA4EFEE}" type="slidenum">
              <a:rPr lang="ru-RU"/>
              <a:t/>
            </a:fld>
            <a:endParaRPr lang="ru-RU"/>
          </a:p>
        </p:txBody>
      </p:sp>
      <p:sp>
        <p:nvSpPr>
          <p:cNvPr id="1668397209" name="Текст 17"/>
          <p:cNvSpPr txBox="1"/>
          <p:nvPr/>
        </p:nvSpPr>
        <p:spPr bwMode="auto">
          <a:xfrm>
            <a:off x="719136" y="562635"/>
            <a:ext cx="157706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траблшутинга инцидентов</a:t>
            </a:r>
            <a:endParaRPr/>
          </a:p>
        </p:txBody>
      </p:sp>
      <p:sp>
        <p:nvSpPr>
          <p:cNvPr id="926869692" name="Уровень текста 1…"/>
          <p:cNvSpPr txBox="1"/>
          <p:nvPr/>
        </p:nvSpPr>
        <p:spPr bwMode="auto">
          <a:xfrm flipH="0" flipV="0">
            <a:off x="719136" y="2181998"/>
            <a:ext cx="17622793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Сбор информации о системе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Информирование об инциденте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Моделирование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Локализация узкого места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Минимизация влияния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последствий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8086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B91AF52-233C-256F-DB4A-00679709ECB0}" type="slidenum">
              <a:rPr lang="ru-RU"/>
              <a:t/>
            </a:fld>
            <a:endParaRPr lang="ru-RU"/>
          </a:p>
        </p:txBody>
      </p:sp>
      <p:sp>
        <p:nvSpPr>
          <p:cNvPr id="1967886835" name="Текст 17"/>
          <p:cNvSpPr txBox="1"/>
          <p:nvPr/>
        </p:nvSpPr>
        <p:spPr bwMode="auto">
          <a:xfrm>
            <a:off x="719136" y="562635"/>
            <a:ext cx="157706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траблшутинга инцидентов</a:t>
            </a:r>
            <a:endParaRPr/>
          </a:p>
        </p:txBody>
      </p:sp>
      <p:sp>
        <p:nvSpPr>
          <p:cNvPr id="1190368902" name="Уровень текста 1…"/>
          <p:cNvSpPr txBox="1"/>
          <p:nvPr/>
        </p:nvSpPr>
        <p:spPr bwMode="auto">
          <a:xfrm flipH="0" flipV="0">
            <a:off x="719136" y="2181998"/>
            <a:ext cx="17622793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Сбор информации о системе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Информирование об инциденте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Моделирование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Локализация узкого места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Минимизация влияния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последствий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01293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41DB51EB-E922-83BD-FC21-A5164C02E753}" type="slidenum">
              <a:rPr lang="ru-RU"/>
              <a:t/>
            </a:fld>
            <a:endParaRPr lang="ru-RU"/>
          </a:p>
        </p:txBody>
      </p:sp>
      <p:sp>
        <p:nvSpPr>
          <p:cNvPr id="229525824" name="Текст 17"/>
          <p:cNvSpPr txBox="1"/>
          <p:nvPr/>
        </p:nvSpPr>
        <p:spPr bwMode="auto">
          <a:xfrm>
            <a:off x="719136" y="562635"/>
            <a:ext cx="157706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траблшутинга инцидентов</a:t>
            </a:r>
            <a:endParaRPr/>
          </a:p>
        </p:txBody>
      </p:sp>
      <p:sp>
        <p:nvSpPr>
          <p:cNvPr id="874712546" name="Уровень текста 1…"/>
          <p:cNvSpPr txBox="1"/>
          <p:nvPr/>
        </p:nvSpPr>
        <p:spPr bwMode="auto">
          <a:xfrm flipH="0" flipV="0">
            <a:off x="719136" y="2181998"/>
            <a:ext cx="17623153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Сбор информации о системе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Информирование об инциденте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Моделирование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Локализация узкого места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Минимизация влияния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последствий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170602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724B673E-A773-1D07-59C8-E0DBF3615D4F}" type="slidenum">
              <a:rPr lang="ru-RU"/>
              <a:t/>
            </a:fld>
            <a:endParaRPr lang="ru-RU"/>
          </a:p>
        </p:txBody>
      </p:sp>
      <p:sp>
        <p:nvSpPr>
          <p:cNvPr id="1491000902" name="Текст 17"/>
          <p:cNvSpPr txBox="1"/>
          <p:nvPr/>
        </p:nvSpPr>
        <p:spPr bwMode="auto">
          <a:xfrm>
            <a:off x="719136" y="562635"/>
            <a:ext cx="157706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траблшутинга инцидентов</a:t>
            </a:r>
            <a:endParaRPr/>
          </a:p>
        </p:txBody>
      </p:sp>
      <p:sp>
        <p:nvSpPr>
          <p:cNvPr id="783874315" name="Уровень текста 1…"/>
          <p:cNvSpPr txBox="1"/>
          <p:nvPr/>
        </p:nvSpPr>
        <p:spPr bwMode="auto">
          <a:xfrm flipH="0" flipV="0">
            <a:off x="719136" y="2181998"/>
            <a:ext cx="17623153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Сбор информации о системе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Информирование об инциденте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Моделирование проблемы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Локализация узкого места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Минимизация влияния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последствий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3437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C4F2ECAE-05D9-E2F6-BE29-97698D342035}" type="slidenum">
              <a:rPr lang="ru-RU"/>
              <a:t/>
            </a:fld>
            <a:endParaRPr lang="ru-RU"/>
          </a:p>
        </p:txBody>
      </p:sp>
      <p:sp>
        <p:nvSpPr>
          <p:cNvPr id="1655332691" name="Текст 17"/>
          <p:cNvSpPr txBox="1"/>
          <p:nvPr/>
        </p:nvSpPr>
        <p:spPr bwMode="auto">
          <a:xfrm>
            <a:off x="719136" y="562635"/>
            <a:ext cx="157706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траблшутинга инцидентов</a:t>
            </a:r>
            <a:endParaRPr/>
          </a:p>
        </p:txBody>
      </p:sp>
      <p:sp>
        <p:nvSpPr>
          <p:cNvPr id="519881206" name="Уровень текста 1…"/>
          <p:cNvSpPr txBox="1"/>
          <p:nvPr/>
        </p:nvSpPr>
        <p:spPr bwMode="auto">
          <a:xfrm flipH="0" flipV="0">
            <a:off x="719136" y="2181998"/>
            <a:ext cx="17623153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Сбор информации о системе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Информирование об инциденте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Моделирование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Локализация узкого места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Минимизация влияния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Устранение последствий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138102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2932D4B2-DE78-BB0A-F60F-5512CCF49A44}" type="slidenum">
              <a:rPr lang="ru-RU"/>
              <a:t/>
            </a:fld>
            <a:endParaRPr lang="ru-RU"/>
          </a:p>
        </p:txBody>
      </p:sp>
      <p:sp>
        <p:nvSpPr>
          <p:cNvPr id="1849723784" name="Текст 17"/>
          <p:cNvSpPr txBox="1"/>
          <p:nvPr/>
        </p:nvSpPr>
        <p:spPr bwMode="auto">
          <a:xfrm>
            <a:off x="719136" y="562635"/>
            <a:ext cx="157706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траблшутинга инцидентов</a:t>
            </a:r>
            <a:endParaRPr/>
          </a:p>
        </p:txBody>
      </p:sp>
      <p:sp>
        <p:nvSpPr>
          <p:cNvPr id="1258221539" name="Уровень текста 1…"/>
          <p:cNvSpPr txBox="1"/>
          <p:nvPr/>
        </p:nvSpPr>
        <p:spPr bwMode="auto">
          <a:xfrm flipH="0" flipV="0">
            <a:off x="719136" y="2181998"/>
            <a:ext cx="17622793" cy="7869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Сбор информации о системе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Информирование об инциденте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Моделирование проблемы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Локализация узкого места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Минимизация влияния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Устранение проблемы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Устранение последствий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sp>
        <p:nvSpPr>
          <p:cNvPr id="2018208699" name="Текст 17"/>
          <p:cNvSpPr txBox="1"/>
          <p:nvPr/>
        </p:nvSpPr>
        <p:spPr bwMode="auto">
          <a:xfrm>
            <a:off x="719136" y="562635"/>
            <a:ext cx="157530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инцидент?</a:t>
            </a:r>
            <a:endParaRPr/>
          </a:p>
        </p:txBody>
      </p:sp>
      <p:sp>
        <p:nvSpPr>
          <p:cNvPr id="1221787438" name="Уровень текста 1…"/>
          <p:cNvSpPr txBox="1"/>
          <p:nvPr/>
        </p:nvSpPr>
        <p:spPr bwMode="auto">
          <a:xfrm flipH="0" flipV="0">
            <a:off x="719136" y="2181999"/>
            <a:ext cx="17610554" cy="462087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контексте информационных технологий,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инцидент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просто событие или проблема, которая нарушает нормальную работу или качество обслуживания в системе.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Инцидент может не являться сбоем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но если его не остановить, может оказать большее влияние на процессы, службы и операции.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094292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7760BFF-EA98-DD85-8856-667C8209E0A5}" type="slidenum">
              <a:rPr lang="ru-RU"/>
              <a:t/>
            </a:fld>
            <a:endParaRPr lang="ru-RU"/>
          </a:p>
        </p:txBody>
      </p:sp>
      <p:sp>
        <p:nvSpPr>
          <p:cNvPr id="1836493984" name="Текст 17"/>
          <p:cNvSpPr txBox="1"/>
          <p:nvPr/>
        </p:nvSpPr>
        <p:spPr bwMode="auto">
          <a:xfrm>
            <a:off x="719136" y="562635"/>
            <a:ext cx="157623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Причина и триггер сбоя</a:t>
            </a:r>
            <a:endParaRPr/>
          </a:p>
        </p:txBody>
      </p:sp>
      <p:sp>
        <p:nvSpPr>
          <p:cNvPr id="390774044" name="Уровень текста 1…"/>
          <p:cNvSpPr txBox="1"/>
          <p:nvPr/>
        </p:nvSpPr>
        <p:spPr bwMode="auto">
          <a:xfrm flipH="0" flipV="0">
            <a:off x="719136" y="2181999"/>
            <a:ext cx="17611994" cy="63977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Триггер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что послужило началом сбоя.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Причина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что привело к тому, что сбой случился.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 сбоя всегда </a:t>
            </a:r>
            <a:r>
              <a:rPr lang="en-US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один триггер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но может быть множество причин.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Часто легко определить триггер сбоя, но тяжело проследить всю причинно-следственную связь, которая к нему привела.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8311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8C276AE-3279-D000-E1E5-A462D8C904DB}" type="slidenum">
              <a:rPr lang="ru-RU"/>
              <a:t/>
            </a:fld>
            <a:endParaRPr lang="ru-RU"/>
          </a:p>
        </p:txBody>
      </p:sp>
      <p:sp>
        <p:nvSpPr>
          <p:cNvPr id="962195895" name="Текст 17"/>
          <p:cNvSpPr txBox="1"/>
          <p:nvPr/>
        </p:nvSpPr>
        <p:spPr bwMode="auto">
          <a:xfrm>
            <a:off x="719136" y="562635"/>
            <a:ext cx="157706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триггеры сбоев</a:t>
            </a:r>
            <a:endParaRPr/>
          </a:p>
        </p:txBody>
      </p:sp>
      <p:sp>
        <p:nvSpPr>
          <p:cNvPr id="1653377101" name="Уровень текста 1…"/>
          <p:cNvSpPr txBox="1"/>
          <p:nvPr/>
        </p:nvSpPr>
        <p:spPr bwMode="auto">
          <a:xfrm flipH="0" flipV="0">
            <a:off x="719136" y="2181999"/>
            <a:ext cx="17613794" cy="77397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Деплой, релиз или ручное действие сотрудников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Автоматизированное действие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Неожиданное поведение пользователя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Повышение нагрузки от пользователей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Переполнение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Срабатывание бага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Нарушение контракта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Несовместимое изменение в интеграциях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Отказ или влияние другого сервиса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Отказ оборудования или форсмажор (к примеру, пожар)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Действия злоумышленников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18941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302C59E-0C76-9AA9-C3C2-C2CCA14C4DD3}" type="slidenum">
              <a:rPr lang="ru-RU"/>
              <a:t/>
            </a:fld>
            <a:endParaRPr lang="ru-RU"/>
          </a:p>
        </p:txBody>
      </p:sp>
      <p:sp>
        <p:nvSpPr>
          <p:cNvPr id="500311272" name="Текст 17"/>
          <p:cNvSpPr txBox="1"/>
          <p:nvPr/>
        </p:nvSpPr>
        <p:spPr bwMode="auto">
          <a:xfrm>
            <a:off x="719136" y="562635"/>
            <a:ext cx="157756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причины сбоев</a:t>
            </a:r>
            <a:endParaRPr/>
          </a:p>
        </p:txBody>
      </p:sp>
      <p:sp>
        <p:nvSpPr>
          <p:cNvPr id="1927514637" name="Уровень текста 1…"/>
          <p:cNvSpPr txBox="1"/>
          <p:nvPr/>
        </p:nvSpPr>
        <p:spPr bwMode="auto">
          <a:xfrm flipH="0" flipV="0">
            <a:off x="719136" y="2181999"/>
            <a:ext cx="17615594" cy="696849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Некачественная архитектура системы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Некачественный процесс (или ошибка в ходе ручного процесса)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Ошибки в аналитике или контрактах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Мисскоммуникация сотрудников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Проблема в нашем коде или внешнем ПО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Воздействие другого сервиса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Некорректные данные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Упустили важные вещи (масштабирование, безопасность, etc)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394023" indent="-394023"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Техдолг (проблемы были известны, но не были исправлены)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78206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A42C711-7E13-A4CA-D17C-1C0C622D41FE}" type="slidenum">
              <a:rPr lang="ru-RU"/>
              <a:t/>
            </a:fld>
            <a:endParaRPr lang="ru-RU"/>
          </a:p>
        </p:txBody>
      </p:sp>
      <p:sp>
        <p:nvSpPr>
          <p:cNvPr id="650009065" name="Текст 17"/>
          <p:cNvSpPr txBox="1"/>
          <p:nvPr/>
        </p:nvSpPr>
        <p:spPr bwMode="auto">
          <a:xfrm>
            <a:off x="719136" y="562635"/>
            <a:ext cx="15784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То же самое, но визуально</a:t>
            </a:r>
            <a:endParaRPr/>
          </a:p>
        </p:txBody>
      </p:sp>
      <p:sp>
        <p:nvSpPr>
          <p:cNvPr id="1744095952" name="Уровень текста 1…"/>
          <p:cNvSpPr txBox="1"/>
          <p:nvPr/>
        </p:nvSpPr>
        <p:spPr bwMode="auto">
          <a:xfrm flipH="0" flipV="0">
            <a:off x="719136" y="2181998"/>
            <a:ext cx="17615954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94980522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44999" y="1766363"/>
            <a:ext cx="16589012" cy="876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18810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B037000B-B73F-4A82-2DB6-7811BEF80449}" type="slidenum">
              <a:rPr lang="ru-RU"/>
              <a:t/>
            </a:fld>
            <a:endParaRPr lang="ru-RU"/>
          </a:p>
        </p:txBody>
      </p:sp>
      <p:sp>
        <p:nvSpPr>
          <p:cNvPr id="1717634228" name="Текст 17"/>
          <p:cNvSpPr txBox="1"/>
          <p:nvPr/>
        </p:nvSpPr>
        <p:spPr bwMode="auto">
          <a:xfrm>
            <a:off x="719136" y="562635"/>
            <a:ext cx="157864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 важность резервирования...</a:t>
            </a:r>
            <a:endParaRPr/>
          </a:p>
        </p:txBody>
      </p:sp>
      <p:pic>
        <p:nvPicPr>
          <p:cNvPr id="14211977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49949" y="1619249"/>
            <a:ext cx="13707699" cy="9177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Произвольный</PresentationFormat>
  <Paragraphs>0</Paragraphs>
  <Slides>38</Slides>
  <Notes>38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695</cp:revision>
  <dcterms:modified xsi:type="dcterms:W3CDTF">2024-12-23T06:34:49Z</dcterms:modified>
  <cp:category/>
  <cp:contentStatus/>
  <cp:version/>
</cp:coreProperties>
</file>